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D89C4-C99A-42DF-824F-FBA8639DB9B6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DD6ED-080F-4723-A407-EA608211BA1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DD6ED-080F-4723-A407-EA608211BA1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11/10/2017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klimaka.gr/nomothesia/fek/2848-fek-681-2017-ekdromes-episkepseis-sxoleiw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ΕΚΔΡΟΜΕΣ-ΜΕΤΑΚΙΝΗΣΕΙΣ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smtClean="0">
                <a:hlinkClick r:id="rId3"/>
              </a:rPr>
              <a:t>(ΦΕΚ 681/2017)</a:t>
            </a:r>
            <a:endParaRPr lang="el-GR" smtClean="0"/>
          </a:p>
          <a:p>
            <a:r>
              <a:rPr lang="el-GR" smtClean="0"/>
              <a:t>Αριθμ. 33120/ΓΔ4 Εκδρομές - Εκπαιδευτικές επισκέψεις μαθητών και μαθητριών Δημόσιων και Ιδιωτικών σχολείων Δευτεροβάθμιας Εκπαίδευσης εντός και εκτός της χώρας.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accent6"/>
                </a:solidFill>
              </a:rPr>
              <a:t>ΕΓΚΡΙΣΗ ΑΠΌ ΤΟ Δ/ΝΤΗ ΚΑΙ ΤΟ ΣΥΛΛΟΓΟ ΔΙΔΑΣΚΟΝΤΩΝ ΤΟΥ ΣΧΟΛΕΙΟΥ</a:t>
            </a:r>
            <a:endParaRPr lang="el-GR" sz="3600" dirty="0">
              <a:solidFill>
                <a:schemeClr val="accent6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i="1" dirty="0" smtClean="0">
                <a:solidFill>
                  <a:schemeClr val="accent6"/>
                </a:solidFill>
              </a:rPr>
              <a:t>ΠΕΡΙΠΑΤΟΙ</a:t>
            </a:r>
          </a:p>
          <a:p>
            <a:r>
              <a:rPr lang="el-GR" dirty="0" smtClean="0"/>
              <a:t>5 περίπατοι(όχι πάνω από 1 τον ίδιο μήνα) </a:t>
            </a:r>
          </a:p>
          <a:p>
            <a:r>
              <a:rPr lang="el-GR" dirty="0" smtClean="0"/>
              <a:t>70%των φοιτώντων μαθητών </a:t>
            </a:r>
          </a:p>
          <a:p>
            <a:r>
              <a:rPr lang="el-GR" i="1" dirty="0" smtClean="0"/>
              <a:t>Εντός ωραρίου λειτουργίας του σχολείου </a:t>
            </a:r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86253"/>
          </a:xfrm>
        </p:spPr>
        <p:txBody>
          <a:bodyPr>
            <a:normAutofit fontScale="92500" lnSpcReduction="10000"/>
          </a:bodyPr>
          <a:lstStyle/>
          <a:p>
            <a:r>
              <a:rPr lang="el-GR" i="1" dirty="0" smtClean="0">
                <a:solidFill>
                  <a:schemeClr val="accent6"/>
                </a:solidFill>
              </a:rPr>
              <a:t>ΔΙΔΑΚΤΙΚΕΣ ΕΠΙΣΚΕΨΕΙΣ</a:t>
            </a:r>
          </a:p>
          <a:p>
            <a:r>
              <a:rPr lang="el-GR" i="1" dirty="0" smtClean="0"/>
              <a:t>9 ανά τάξη ή τμήμα ,τομέα ,ειδικότητα ή τμήμα ειδικότητας  </a:t>
            </a:r>
          </a:p>
          <a:p>
            <a:r>
              <a:rPr lang="el-GR" i="1" dirty="0" smtClean="0"/>
              <a:t>70%των φοιτώντων μαθητών </a:t>
            </a:r>
          </a:p>
          <a:p>
            <a:r>
              <a:rPr lang="el-GR" i="1" dirty="0" smtClean="0"/>
              <a:t>Εντός ωραρίου λειτουργίας του σχολείου (+ 2 ώρες με αιτιολόγηση) </a:t>
            </a:r>
            <a:endParaRPr 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/>
                </a:solidFill>
              </a:rPr>
              <a:t>ΕΓΚΡΙΣΗ ΑΠΌ ΤΟ Δ/ΝΤΗ ΔΕΥΤΕΡΟΒΑΘΜΙΑΣ</a:t>
            </a:r>
            <a:endParaRPr lang="el-GR" dirty="0">
              <a:solidFill>
                <a:schemeClr val="accent6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l-GR" dirty="0" smtClean="0">
                <a:solidFill>
                  <a:srgbClr val="FF0000"/>
                </a:solidFill>
              </a:rPr>
              <a:t>Εκπαιδευτικές Εκδρομές</a:t>
            </a:r>
          </a:p>
          <a:p>
            <a:pPr marL="514350" indent="-514350">
              <a:buNone/>
            </a:pPr>
            <a:r>
              <a:rPr lang="el-GR" sz="3100" dirty="0" smtClean="0"/>
              <a:t>α. </a:t>
            </a:r>
            <a:r>
              <a:rPr lang="el-GR" sz="4000" b="1" u="sng" dirty="0" smtClean="0">
                <a:latin typeface="Arial" pitchFamily="34" charset="0"/>
                <a:cs typeface="Arial" pitchFamily="34" charset="0"/>
              </a:rPr>
              <a:t>Ημερήσιες</a:t>
            </a:r>
          </a:p>
          <a:p>
            <a:pPr marL="514350" indent="-514350"/>
            <a:r>
              <a:rPr lang="el-GR" sz="3100" dirty="0" smtClean="0"/>
              <a:t>1 για τους μαθητές όλων των τάξεων</a:t>
            </a:r>
          </a:p>
          <a:p>
            <a:pPr marL="514350" indent="-514350"/>
            <a:r>
              <a:rPr lang="el-GR" sz="3100" dirty="0" smtClean="0"/>
              <a:t>Κατά τάξη ή όλο το σχολείο </a:t>
            </a:r>
            <a:r>
              <a:rPr lang="el-GR" sz="3100" dirty="0" smtClean="0">
                <a:solidFill>
                  <a:srgbClr val="FF0000"/>
                </a:solidFill>
              </a:rPr>
              <a:t>αλλά</a:t>
            </a:r>
            <a:r>
              <a:rPr lang="el-GR" sz="3100" dirty="0" smtClean="0"/>
              <a:t> την ίδια μέρα</a:t>
            </a:r>
          </a:p>
          <a:p>
            <a:pPr marL="514350" indent="-514350"/>
            <a:r>
              <a:rPr lang="el-GR" sz="3100" dirty="0" smtClean="0"/>
              <a:t>70% των φοιτώντων μαθητών </a:t>
            </a:r>
            <a:r>
              <a:rPr lang="el-GR" sz="3100" dirty="0" smtClean="0">
                <a:solidFill>
                  <a:srgbClr val="FF0000"/>
                </a:solidFill>
              </a:rPr>
              <a:t>του σχολείου</a:t>
            </a:r>
          </a:p>
          <a:p>
            <a:pPr marL="514350" indent="-514350"/>
            <a:endParaRPr lang="el-GR" sz="3100" dirty="0" smtClean="0"/>
          </a:p>
          <a:p>
            <a:pPr marL="514350" indent="-514350">
              <a:buNone/>
            </a:pPr>
            <a:r>
              <a:rPr lang="el-GR" sz="3100" b="1" u="sng" dirty="0" smtClean="0">
                <a:latin typeface="Arial" pitchFamily="34" charset="0"/>
                <a:cs typeface="Arial" pitchFamily="34" charset="0"/>
              </a:rPr>
              <a:t>β. Πολυήμερη της Γ τάξης των ΓΕΛ,ΕΠΑΛ, Ειδικών Επαγγελματικών Λυκείων</a:t>
            </a:r>
          </a:p>
          <a:p>
            <a:pPr marL="514350" indent="-514350"/>
            <a:r>
              <a:rPr lang="el-GR" sz="3100" dirty="0" smtClean="0"/>
              <a:t>Εσωτερικό ή εξωτερικό </a:t>
            </a:r>
          </a:p>
          <a:p>
            <a:pPr marL="514350" indent="-514350"/>
            <a:r>
              <a:rPr lang="el-GR" sz="3100" dirty="0" smtClean="0"/>
              <a:t>Από 15/10 έως 19/12 και </a:t>
            </a:r>
          </a:p>
          <a:p>
            <a:pPr marL="514350" indent="-514350"/>
            <a:r>
              <a:rPr lang="el-GR" sz="3100" dirty="0" smtClean="0"/>
              <a:t>από 1/2 έως 10 μέρες πριν τη λήξη των μαθημάτων</a:t>
            </a:r>
          </a:p>
          <a:p>
            <a:pPr marL="514350" indent="-514350"/>
            <a:r>
              <a:rPr lang="el-GR" sz="3100" dirty="0" smtClean="0"/>
              <a:t>70% των φοιτώντων μαθητών</a:t>
            </a:r>
          </a:p>
          <a:p>
            <a:pPr marL="514350" indent="-514350"/>
            <a:r>
              <a:rPr lang="el-GR" sz="3100" dirty="0" smtClean="0"/>
              <a:t>5 μέρες ή 7 μέρες(2 αργίες)</a:t>
            </a:r>
          </a:p>
          <a:p>
            <a:pPr marL="514350" indent="-514350">
              <a:buNone/>
            </a:pPr>
            <a:endParaRPr lang="el-GR" dirty="0" smtClean="0"/>
          </a:p>
          <a:p>
            <a:pPr marL="514350" indent="-514350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l-GR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/>
                </a:solidFill>
              </a:rPr>
              <a:t>ΕΓΚΡΙΣΗ ΑΠΌ ΤΟ Δ/ΝΤΗ ΔΕΥΤΕΡΟΒΑΘΜΙΑΣ</a:t>
            </a:r>
            <a:endParaRPr lang="el-GR" dirty="0">
              <a:solidFill>
                <a:schemeClr val="accent6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Εκπαιδευτικές Επισκέψεις</a:t>
            </a:r>
          </a:p>
          <a:p>
            <a:r>
              <a:rPr lang="el-GR" dirty="0" smtClean="0"/>
              <a:t>Στο πλαίσιο εγκεκριμένων εκπαιδευτικών προγραμμάτων </a:t>
            </a:r>
          </a:p>
          <a:p>
            <a:r>
              <a:rPr lang="el-GR" dirty="0" smtClean="0"/>
              <a:t>Έως 2 επισκέψεις στο εσωτερικό ή σε ΚΠΕ</a:t>
            </a:r>
          </a:p>
          <a:p>
            <a:r>
              <a:rPr lang="el-GR" b="1" u="sng" dirty="0" smtClean="0"/>
              <a:t>ΔΙΑΡΚΕΙΑ</a:t>
            </a:r>
            <a:r>
              <a:rPr lang="el-GR" dirty="0" smtClean="0"/>
              <a:t>: 2 μέρες ή 4 μέρες με 2 αργίες</a:t>
            </a:r>
          </a:p>
          <a:p>
            <a:r>
              <a:rPr lang="el-GR" dirty="0" smtClean="0"/>
              <a:t>Για τα </a:t>
            </a:r>
            <a:r>
              <a:rPr lang="el-GR" b="1" dirty="0" smtClean="0"/>
              <a:t>ΣΜΕΑΕ</a:t>
            </a:r>
            <a:r>
              <a:rPr lang="el-GR" dirty="0" smtClean="0"/>
              <a:t>:  4 μονοήμερες </a:t>
            </a:r>
          </a:p>
          <a:p>
            <a:r>
              <a:rPr lang="el-GR" b="1" dirty="0" smtClean="0"/>
              <a:t>70%</a:t>
            </a:r>
            <a:r>
              <a:rPr lang="el-GR" dirty="0" smtClean="0"/>
              <a:t> της </a:t>
            </a:r>
            <a:r>
              <a:rPr lang="el-GR" dirty="0" smtClean="0">
                <a:solidFill>
                  <a:srgbClr val="FF0000"/>
                </a:solidFill>
              </a:rPr>
              <a:t>ομάδας</a:t>
            </a:r>
            <a:r>
              <a:rPr lang="el-GR" dirty="0" smtClean="0"/>
              <a:t> που υλοποιεί το πρόγραμμα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/>
                </a:solidFill>
              </a:rPr>
              <a:t>ΕΓΚΡΙΣΗ ΑΠΌ ΤΟ Δ/ΝΤΗ ΔΕΥΤΕΡΟΒΑΘΜΙΑΣ</a:t>
            </a:r>
            <a:endParaRPr lang="el-GR" dirty="0">
              <a:solidFill>
                <a:schemeClr val="accent6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Εκπαιδευτικές Επισκέψεις στο πλαίσιο του Αναλυτικού Προγράμματος</a:t>
            </a:r>
          </a:p>
          <a:p>
            <a:r>
              <a:rPr lang="el-GR" dirty="0" smtClean="0"/>
              <a:t>1 ανά τάξη Γυμνασίου ή Λυκείου και Α τάξη ΕΠΑΛ</a:t>
            </a:r>
          </a:p>
          <a:p>
            <a:r>
              <a:rPr lang="el-GR" dirty="0" smtClean="0"/>
              <a:t>Ή 2 ανά τάξη, τομέα ,ειδικότητα ή τμήμα ειδικότητας Β και Γ ΕΠΑΛ </a:t>
            </a:r>
          </a:p>
          <a:p>
            <a:r>
              <a:rPr lang="el-GR" b="1" u="sng" dirty="0" smtClean="0"/>
              <a:t>ΔΙΑΡΚΕΙΑ</a:t>
            </a:r>
            <a:r>
              <a:rPr lang="el-GR" dirty="0" smtClean="0"/>
              <a:t>: 2 ημέρες ή 4 ημέρες μαζί με 2 αργίες</a:t>
            </a:r>
          </a:p>
          <a:p>
            <a:r>
              <a:rPr lang="el-GR" dirty="0" smtClean="0"/>
              <a:t>70% των φοιτώντων μαθητών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Για τα </a:t>
            </a:r>
            <a:r>
              <a:rPr lang="el-GR" b="1" u="sng" dirty="0" smtClean="0"/>
              <a:t>ΣΜΕΑΕ</a:t>
            </a:r>
            <a:r>
              <a:rPr lang="el-GR" dirty="0" smtClean="0"/>
              <a:t>: 1 ανά τάξη Ειδικού Γυμν. Και Λυκείου και Α’ τάξη Ειδικού Επαγγελματικού Λυκείου </a:t>
            </a:r>
          </a:p>
          <a:p>
            <a:r>
              <a:rPr lang="el-GR" dirty="0" smtClean="0"/>
              <a:t>2 </a:t>
            </a:r>
            <a:r>
              <a:rPr lang="el-GR" dirty="0" smtClean="0"/>
              <a:t>ανά </a:t>
            </a:r>
            <a:r>
              <a:rPr lang="el-GR" dirty="0" smtClean="0"/>
              <a:t>τάξη </a:t>
            </a:r>
            <a:r>
              <a:rPr lang="el-GR" dirty="0" smtClean="0"/>
              <a:t>για </a:t>
            </a:r>
            <a:r>
              <a:rPr lang="el-GR" dirty="0" smtClean="0"/>
              <a:t>τα ΕΕΕΕΚ, Ειδικό Επαγγελματικό Γυμνάσιο και Β,Γ,Δ του Ειδικού Επαγγελματικού Λυκείου</a:t>
            </a:r>
            <a:r>
              <a:rPr lang="el-GR" dirty="0" smtClean="0"/>
              <a:t>.</a:t>
            </a:r>
          </a:p>
          <a:p>
            <a:r>
              <a:rPr lang="el-GR" b="1" u="sng" dirty="0" smtClean="0"/>
              <a:t>ΔΙΑΡΚΕΙΑ</a:t>
            </a:r>
            <a:r>
              <a:rPr lang="el-GR" dirty="0" smtClean="0"/>
              <a:t>: 2 ημέρες ή 4 ημέρες μαζί με 2 αργίες</a:t>
            </a:r>
          </a:p>
          <a:p>
            <a:r>
              <a:rPr lang="el-GR" dirty="0" smtClean="0"/>
              <a:t>Ή </a:t>
            </a:r>
            <a:r>
              <a:rPr lang="el-GR" smtClean="0"/>
              <a:t>4 μονοήμερες</a:t>
            </a:r>
            <a:endParaRPr lang="el-GR" dirty="0" smtClean="0"/>
          </a:p>
          <a:p>
            <a:r>
              <a:rPr lang="el-GR" dirty="0" smtClean="0"/>
              <a:t>70% των φοιτώντων μαθητών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/>
                </a:solidFill>
              </a:rPr>
              <a:t>ΕΓΚΡΙΣΗ ΑΠΌ ΤΟ Δ/ΝΤΗ ΔΕΥΤΕΡΟΒΑΘΜΙΑΣ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714488"/>
            <a:ext cx="8686800" cy="4525963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Επισκέψεις στη Βουλή</a:t>
            </a:r>
          </a:p>
          <a:p>
            <a:r>
              <a:rPr lang="el-GR" b="1" u="sng" dirty="0" smtClean="0"/>
              <a:t>50%</a:t>
            </a:r>
            <a:r>
              <a:rPr lang="el-GR" dirty="0" smtClean="0"/>
              <a:t> των φοιτώντων μαθητών της τάξης </a:t>
            </a:r>
          </a:p>
          <a:p>
            <a:r>
              <a:rPr lang="el-GR" b="1" u="sng" dirty="0" smtClean="0"/>
              <a:t>Διάρκεια</a:t>
            </a:r>
            <a:r>
              <a:rPr lang="el-GR" dirty="0" smtClean="0"/>
              <a:t>: Έως 2 διανυκτερεύσεις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/>
                </a:solidFill>
              </a:rPr>
              <a:t>ΕΓΚΡΙΣΗ ΑΠΌ ΤΟ Δ/ΝΤΗ ΔΕΥΤΕΡΟΒΑΘΜΙΑΣ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Συμμετοχή μαθητών σε διαγωνισμούς ,μαθητικά συνέδρια, ημερίδες και άλλες εκδηλώσεις</a:t>
            </a:r>
          </a:p>
          <a:p>
            <a:r>
              <a:rPr lang="el-GR" dirty="0" smtClean="0"/>
              <a:t>Πρέπει να έχουν εγκριθεί από το ΥΠΠΕΘ</a:t>
            </a:r>
          </a:p>
          <a:p>
            <a:r>
              <a:rPr lang="el-GR" dirty="0" smtClean="0"/>
              <a:t>Αφορά συγκεκριμένους μαθητές (μπορούν να συμμετάσχουν και οι γονείς τους)</a:t>
            </a:r>
          </a:p>
          <a:p>
            <a:r>
              <a:rPr lang="el-GR" dirty="0" smtClean="0"/>
              <a:t>Οι ολιγομελείς ομάδες συνεργάζονται με άλλα σχολεία τη Διεύθυνσης Εκπαίδευσης.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Αποστολη δικαιολογητικων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Υποβάλλονται στη ΔΔΕ τουλάχιστον </a:t>
            </a:r>
            <a:r>
              <a:rPr lang="el-GR" b="1" dirty="0" smtClean="0"/>
              <a:t>7 ημέρες </a:t>
            </a:r>
            <a:r>
              <a:rPr lang="el-GR" dirty="0" smtClean="0"/>
              <a:t>πριν την πραγματοποίησή τους.</a:t>
            </a:r>
          </a:p>
          <a:p>
            <a:r>
              <a:rPr lang="el-GR" dirty="0" smtClean="0"/>
              <a:t>Περίπατοι </a:t>
            </a:r>
            <a:r>
              <a:rPr lang="el-GR" dirty="0" smtClean="0">
                <a:solidFill>
                  <a:srgbClr val="FF0000"/>
                </a:solidFill>
              </a:rPr>
              <a:t>με μεταφορικό </a:t>
            </a:r>
            <a:r>
              <a:rPr lang="el-GR" dirty="0" smtClean="0"/>
              <a:t>και διδακτικές επισκέψεις απαιτούν έγγραφη ενημέρωση από το σχολείο ότι τηρήθηκαν τα προβλεπόμενα </a:t>
            </a:r>
          </a:p>
          <a:p>
            <a:pPr>
              <a:buNone/>
            </a:pPr>
            <a:r>
              <a:rPr lang="el-GR" dirty="0" smtClean="0"/>
              <a:t>    (</a:t>
            </a:r>
            <a:r>
              <a:rPr lang="el-GR" b="1" dirty="0" smtClean="0"/>
              <a:t>2 ημέρες </a:t>
            </a:r>
            <a:r>
              <a:rPr lang="el-GR" dirty="0" smtClean="0"/>
              <a:t>πριν την υλοποίηση)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/>
                </a:solidFill>
              </a:rPr>
              <a:t>ΕΓΚΡΙΣΗ ΑΠΟ ΤΗΝ ΠΕΡΙΦΕΡΕΙΑΚΗ ΔΙΕΥΘΥΝΣΗ</a:t>
            </a:r>
            <a:endParaRPr lang="el-GR" dirty="0">
              <a:solidFill>
                <a:schemeClr val="accent6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3757626"/>
          </a:xfrm>
        </p:spPr>
        <p:txBody>
          <a:bodyPr>
            <a:normAutofit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Εκπαιδευτικές ανταλλαγές, αδελφοποιήσεις, εκπαιδευτικά προγράμματα διεθνών οργανισμών και διεθνείς συμμετοχές</a:t>
            </a: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Ευρωπαϊκά προγράμματα</a:t>
            </a: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435</Words>
  <Application>Microsoft Office PowerPoint</Application>
  <PresentationFormat>Προβολή στην οθόνη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Διαστημικό</vt:lpstr>
      <vt:lpstr>ΕΚΔΡΟΜΕΣ-ΜΕΤΑΚΙΝΗΣΕΙΣ</vt:lpstr>
      <vt:lpstr>ΕΓΚΡΙΣΗ ΑΠΌ ΤΟ Δ/ΝΤΗ ΚΑΙ ΤΟ ΣΥΛΛΟΓΟ ΔΙΔΑΣΚΟΝΤΩΝ ΤΟΥ ΣΧΟΛΕΙΟΥ</vt:lpstr>
      <vt:lpstr>ΕΓΚΡΙΣΗ ΑΠΌ ΤΟ Δ/ΝΤΗ ΔΕΥΤΕΡΟΒΑΘΜΙΑΣ</vt:lpstr>
      <vt:lpstr>ΕΓΚΡΙΣΗ ΑΠΌ ΤΟ Δ/ΝΤΗ ΔΕΥΤΕΡΟΒΑΘΜΙΑΣ</vt:lpstr>
      <vt:lpstr>ΕΓΚΡΙΣΗ ΑΠΌ ΤΟ Δ/ΝΤΗ ΔΕΥΤΕΡΟΒΑΘΜΙΑΣ</vt:lpstr>
      <vt:lpstr>ΕΓΚΡΙΣΗ ΑΠΌ ΤΟ Δ/ΝΤΗ ΔΕΥΤΕΡΟΒΑΘΜΙΑΣ</vt:lpstr>
      <vt:lpstr>ΕΓΚΡΙΣΗ ΑΠΌ ΤΟ Δ/ΝΤΗ ΔΕΥΤΕΡΟΒΑΘΜΙΑΣ</vt:lpstr>
      <vt:lpstr>Αποστολη δικαιολογητικων </vt:lpstr>
      <vt:lpstr>ΕΓΚΡΙΣΗ ΑΠΟ ΤΗΝ ΠΕΡΙΦΕΡΕΙΑΚΗ ΔΙΕΥΘΥΝΣΗ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ΕΚΔΡΟΜΕΣ-ΜΕΤΑΚΙΝΗΣΕΙΣ</dc:title>
  <dc:creator>user</dc:creator>
  <cp:lastModifiedBy>user12</cp:lastModifiedBy>
  <cp:revision>31</cp:revision>
  <dcterms:created xsi:type="dcterms:W3CDTF">2017-10-09T19:57:33Z</dcterms:created>
  <dcterms:modified xsi:type="dcterms:W3CDTF">2017-10-11T06:23:10Z</dcterms:modified>
</cp:coreProperties>
</file>