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450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- Ορθογώνιο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- Ορθογώνιο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- Ορθογώνιο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- Ορθογώνιο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- Ορθογώνιο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- Στρογγυλεμένο ορθογώνιο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- Στρογγυλεμένο ορθογώνιο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- Ορθογώνιο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- Ορθογώνιο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- Ορθογώνιο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- Ορθογώνιο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- Τίτλος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29" name="28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6" name="25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8" name="27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- Ορθογώνιο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- Ορθογώνιο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- Ορθογώνιο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- Ορθογώνιο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- Ορθογώνιο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- Στρογγυλεμένο ορθογώνιο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- Στρογγυλεμένο ορθογώνιο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- Ορθογώνιο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- Ορθογώνιο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- Ορθογώνιο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- Ορθογώνιο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- Ορθογώνιο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- Ορθογώνιο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- Θέση τίτλου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3" name="1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47E452F-7328-4D85-A93F-B50305A663F2}" type="datetimeFigureOut">
              <a:rPr lang="el-GR" smtClean="0"/>
              <a:pPr/>
              <a:t>10/10/2017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l-GR"/>
          </a:p>
        </p:txBody>
      </p:sp>
      <p:sp>
        <p:nvSpPr>
          <p:cNvPr id="23" name="22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8C560F3-9662-4EA5-B58D-0D3BC446F505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dide.kar.sch.gr/site/taxonomy/term/11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Β</a:t>
            </a:r>
            <a:r>
              <a:rPr lang="el-GR" dirty="0" smtClean="0"/>
              <a:t>. </a:t>
            </a:r>
            <a:r>
              <a:rPr lang="el-GR" dirty="0" smtClean="0"/>
              <a:t>Ευρωπαϊκά Προγράμματα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 smtClean="0"/>
              <a:t>Αποστολή δικαιολογητικών για τα </a:t>
            </a:r>
            <a:r>
              <a:rPr lang="en-US" dirty="0" smtClean="0"/>
              <a:t>Erasmus+ </a:t>
            </a:r>
            <a:endParaRPr lang="el-GR" dirty="0" smtClean="0"/>
          </a:p>
          <a:p>
            <a:r>
              <a:rPr lang="el-GR" dirty="0" smtClean="0"/>
              <a:t>(άρθρο 6)</a:t>
            </a:r>
            <a:endParaRPr lang="el-G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357158" y="571480"/>
            <a:ext cx="8229600" cy="1066800"/>
          </a:xfrm>
        </p:spPr>
        <p:txBody>
          <a:bodyPr/>
          <a:lstStyle/>
          <a:p>
            <a:r>
              <a:rPr lang="el-GR" dirty="0" smtClean="0"/>
              <a:t>Πού βρίσκονται τα δικαιολογητικά</a:t>
            </a:r>
            <a:endParaRPr lang="el-G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571612"/>
            <a:ext cx="7143800" cy="432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6 - TextBox"/>
          <p:cNvSpPr txBox="1"/>
          <p:nvPr/>
        </p:nvSpPr>
        <p:spPr>
          <a:xfrm>
            <a:off x="785786" y="6072206"/>
            <a:ext cx="7786742" cy="36933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>
                <a:hlinkClick r:id="rId3"/>
              </a:rPr>
              <a:t>http://dide.kar.sch.gr/site/taxonomy/term/11</a:t>
            </a:r>
            <a:endParaRPr lang="el-G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Πώς γίνεται η αποστολή των δικαιολογητικών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2532888"/>
            <a:ext cx="8229600" cy="3896508"/>
          </a:xfrm>
        </p:spPr>
        <p:txBody>
          <a:bodyPr/>
          <a:lstStyle/>
          <a:p>
            <a:r>
              <a:rPr lang="el-GR" dirty="0" smtClean="0"/>
              <a:t>Αρχικά μόνο </a:t>
            </a:r>
            <a:r>
              <a:rPr lang="el-GR" dirty="0" smtClean="0">
                <a:solidFill>
                  <a:srgbClr val="FF0000"/>
                </a:solidFill>
              </a:rPr>
              <a:t>ηλεκτρονικά</a:t>
            </a:r>
            <a:r>
              <a:rPr lang="el-GR" dirty="0" smtClean="0"/>
              <a:t> σε </a:t>
            </a:r>
            <a:r>
              <a:rPr lang="en-US" dirty="0" smtClean="0"/>
              <a:t>.</a:t>
            </a:r>
            <a:r>
              <a:rPr lang="en-US" dirty="0" err="1" smtClean="0"/>
              <a:t>pdf</a:t>
            </a:r>
            <a:r>
              <a:rPr lang="en-US" dirty="0" smtClean="0"/>
              <a:t> </a:t>
            </a:r>
            <a:r>
              <a:rPr lang="el-GR" dirty="0" smtClean="0"/>
              <a:t>ενιαίο αρχείο προκειμένου να γίνει ο έλεγχος (</a:t>
            </a:r>
            <a:r>
              <a:rPr lang="el-GR" b="1" dirty="0" smtClean="0"/>
              <a:t>τουλάχιστον 2 εβδομάδες πριν τη μετακίνηση</a:t>
            </a:r>
            <a:r>
              <a:rPr lang="el-GR" dirty="0" smtClean="0"/>
              <a:t>). Το διαβιβαστικό αποστέλλεται σε .</a:t>
            </a:r>
            <a:r>
              <a:rPr lang="en-US" dirty="0" smtClean="0"/>
              <a:t>doc(x)</a:t>
            </a:r>
            <a:r>
              <a:rPr lang="el-GR" dirty="0" smtClean="0"/>
              <a:t> .</a:t>
            </a:r>
            <a:r>
              <a:rPr lang="en-US" dirty="0" smtClean="0"/>
              <a:t> </a:t>
            </a:r>
            <a:endParaRPr lang="el-GR" dirty="0" smtClean="0"/>
          </a:p>
          <a:p>
            <a:r>
              <a:rPr lang="el-GR" dirty="0" smtClean="0"/>
              <a:t>Αφού ελεγχθούν από τη ΔΔΕ Καρδίτσας και την ΠΔΕ Θεσσαλίας, αποστέλλονται και σε έντυπη μορφή υπογεγραμμένα από το διευθυντή.</a:t>
            </a:r>
            <a:r>
              <a:rPr lang="en-US" dirty="0" smtClean="0"/>
              <a:t> </a:t>
            </a:r>
            <a:endParaRPr lang="el-G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28596" y="785794"/>
            <a:ext cx="8229600" cy="1066800"/>
          </a:xfrm>
        </p:spPr>
        <p:txBody>
          <a:bodyPr/>
          <a:lstStyle/>
          <a:p>
            <a:r>
              <a:rPr lang="el-GR" dirty="0" smtClean="0"/>
              <a:t>Επισημάνσεις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500034" y="1857364"/>
            <a:ext cx="8229600" cy="4786346"/>
          </a:xfrm>
        </p:spPr>
        <p:txBody>
          <a:bodyPr>
            <a:normAutofit fontScale="92500" lnSpcReduction="10000"/>
          </a:bodyPr>
          <a:lstStyle/>
          <a:p>
            <a:r>
              <a:rPr lang="el-GR" dirty="0" smtClean="0"/>
              <a:t>Το πρακτικό μετακίνησης πρέπει να αναγράφει αναλυτικά το πρόγραμμα μετακίνησης και πρέπει να συμπίπτει με αυτό που έχει σταλεί από το φορέα υποδοχής στην πρόσκληση (</a:t>
            </a:r>
            <a:r>
              <a:rPr lang="en-US" dirty="0" smtClean="0"/>
              <a:t>Letter of invitation).</a:t>
            </a:r>
            <a:endParaRPr lang="el-GR" dirty="0" smtClean="0"/>
          </a:p>
          <a:p>
            <a:r>
              <a:rPr lang="el-GR" dirty="0" smtClean="0"/>
              <a:t>Οι ημέρες μετακίνησης να συμπεριλαμβάνουν και τις ημέρες του ταξιδιού. Αν υπερβαίνουν τις ημέρες πρόσκλησης να αιτιολογούνται.</a:t>
            </a:r>
            <a:endParaRPr lang="en-US" dirty="0" smtClean="0"/>
          </a:p>
          <a:p>
            <a:r>
              <a:rPr lang="el-GR" dirty="0" smtClean="0"/>
              <a:t>Τα ξενόγλωσσα κείμενα πρέπει να υπογράφονται από το Δ/</a:t>
            </a:r>
            <a:r>
              <a:rPr lang="el-GR" dirty="0" err="1" smtClean="0"/>
              <a:t>ντή</a:t>
            </a:r>
            <a:r>
              <a:rPr lang="el-GR" dirty="0" smtClean="0"/>
              <a:t> του σχολείου.</a:t>
            </a:r>
          </a:p>
          <a:p>
            <a:r>
              <a:rPr lang="el-GR" dirty="0" smtClean="0"/>
              <a:t>Να γίνεται αναλυτικός έλεγχος της λίστας των δικαιολογητικών που οφείλουν να συνοδεύουν το διαβιβαστικό.</a:t>
            </a:r>
            <a:endParaRPr lang="el-G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/>
              <a:t>Εκπαιδευτικές επισκέψεις στο εξωτερικό (άρθρο 5)</a:t>
            </a:r>
            <a:endParaRPr lang="el-GR" dirty="0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dirty="0" smtClean="0"/>
              <a:t>Ανταλλαγές </a:t>
            </a:r>
          </a:p>
          <a:p>
            <a:r>
              <a:rPr lang="el-GR" dirty="0" smtClean="0"/>
              <a:t>Αδελφοποιήσεις</a:t>
            </a:r>
          </a:p>
          <a:p>
            <a:r>
              <a:rPr lang="en-US" dirty="0" smtClean="0"/>
              <a:t>E-twinning</a:t>
            </a:r>
          </a:p>
          <a:p>
            <a:r>
              <a:rPr lang="el-GR" dirty="0" smtClean="0"/>
              <a:t>Συμμετοχές σε διεθνείς συναντήσεις</a:t>
            </a:r>
          </a:p>
          <a:p>
            <a:endParaRPr lang="el-GR" dirty="0" smtClean="0"/>
          </a:p>
          <a:p>
            <a:r>
              <a:rPr lang="el-GR" dirty="0" smtClean="0"/>
              <a:t>Διάρκεια έως 7 (ή 10 ημέρες) και εκτός εξετάσεων</a:t>
            </a:r>
          </a:p>
          <a:p>
            <a:r>
              <a:rPr lang="el-GR" dirty="0" smtClean="0"/>
              <a:t>Έγκριση προγράμματος – Τα έξοδα βαρύνουν τους συμμετέχοντες</a:t>
            </a:r>
            <a:endParaRPr lang="el-GR" dirty="0"/>
          </a:p>
        </p:txBody>
      </p:sp>
      <p:cxnSp>
        <p:nvCxnSpPr>
          <p:cNvPr id="5" name="4 - Ευθεία γραμμή σύνδεσης"/>
          <p:cNvCxnSpPr/>
          <p:nvPr/>
        </p:nvCxnSpPr>
        <p:spPr>
          <a:xfrm>
            <a:off x="785786" y="4357694"/>
            <a:ext cx="2000264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457200" y="1500174"/>
            <a:ext cx="8229600" cy="5074362"/>
          </a:xfrm>
        </p:spPr>
        <p:txBody>
          <a:bodyPr/>
          <a:lstStyle/>
          <a:p>
            <a:pPr>
              <a:buNone/>
            </a:pPr>
            <a:r>
              <a:rPr lang="el-GR" dirty="0" smtClean="0"/>
              <a:t>   </a:t>
            </a:r>
            <a:r>
              <a:rPr lang="el-GR" dirty="0" smtClean="0">
                <a:solidFill>
                  <a:srgbClr val="FF0000"/>
                </a:solidFill>
              </a:rPr>
              <a:t>ΠΑΡΑΤΗΡΗΣΗ</a:t>
            </a:r>
            <a:endParaRPr lang="en-US" dirty="0" smtClean="0">
              <a:solidFill>
                <a:srgbClr val="FF0000"/>
              </a:solidFill>
            </a:endParaRPr>
          </a:p>
          <a:p>
            <a:endParaRPr lang="en-US" dirty="0" smtClean="0"/>
          </a:p>
          <a:p>
            <a:r>
              <a:rPr lang="el-GR" dirty="0" smtClean="0"/>
              <a:t>Όταν υπάρχει μετακίνηση στο εξωτερικό απαιτείται ενημέρωση της πρεσβείας ή του προξενείου  στη χώρα αυτή</a:t>
            </a:r>
          </a:p>
          <a:p>
            <a:r>
              <a:rPr lang="el-GR" dirty="0" smtClean="0"/>
              <a:t>Κοινοποίηση στο ΥΠΕΞ</a:t>
            </a:r>
            <a:r>
              <a:rPr lang="en-US" dirty="0" smtClean="0"/>
              <a:t>: e-mail:</a:t>
            </a:r>
            <a:r>
              <a:rPr lang="el-GR" dirty="0" smtClean="0"/>
              <a:t> </a:t>
            </a:r>
            <a:r>
              <a:rPr lang="en-US" dirty="0" smtClean="0"/>
              <a:t>e01@mfa.gr</a:t>
            </a:r>
            <a:endParaRPr lang="el-GR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Αστικό">
  <a:themeElements>
    <a:clrScheme name="Αστικό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Αστικό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Αστικό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93</TotalTime>
  <Words>212</Words>
  <Application>Microsoft Office PowerPoint</Application>
  <PresentationFormat>Προβολή στην οθόνη (4:3)</PresentationFormat>
  <Paragraphs>25</Paragraphs>
  <Slides>6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6</vt:i4>
      </vt:variant>
    </vt:vector>
  </HeadingPairs>
  <TitlesOfParts>
    <vt:vector size="7" baseType="lpstr">
      <vt:lpstr>Αστικό</vt:lpstr>
      <vt:lpstr>Β. Ευρωπαϊκά Προγράμματα</vt:lpstr>
      <vt:lpstr>Πού βρίσκονται τα δικαιολογητικά</vt:lpstr>
      <vt:lpstr>Πώς γίνεται η αποστολή των δικαιολογητικών</vt:lpstr>
      <vt:lpstr>Επισημάνσεις</vt:lpstr>
      <vt:lpstr>Εκπαιδευτικές επισκέψεις στο εξωτερικό (άρθρο 5)</vt:lpstr>
      <vt:lpstr>Διαφάνεια 6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Α. Ευρωπαϊκά Προγράμματα</dc:title>
  <dc:creator>user35</dc:creator>
  <cp:lastModifiedBy>user35</cp:lastModifiedBy>
  <cp:revision>15</cp:revision>
  <dcterms:created xsi:type="dcterms:W3CDTF">2017-10-09T06:46:53Z</dcterms:created>
  <dcterms:modified xsi:type="dcterms:W3CDTF">2017-10-10T06:10:02Z</dcterms:modified>
</cp:coreProperties>
</file>